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6"/>
  </p:normalViewPr>
  <p:slideViewPr>
    <p:cSldViewPr snapToGrid="0" snapToObjects="1">
      <p:cViewPr>
        <p:scale>
          <a:sx n="75" d="100"/>
          <a:sy n="75" d="100"/>
        </p:scale>
        <p:origin x="14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eha\Documents\SFDPH%20\DPH\Excel%20files\Copy%20of%20Outp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No. Of People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026237913506906E-2"/>
          <c:y val="0.120425483698784"/>
          <c:w val="0.90562607596267097"/>
          <c:h val="0.71353673516907401"/>
        </c:manualLayout>
      </c:layout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'1-6-17 (2)'!$B$18:$B$24</c:f>
              <c:strCache>
                <c:ptCount val="7"/>
                <c:pt idx="0">
                  <c:v>Emergency</c:v>
                </c:pt>
                <c:pt idx="1">
                  <c:v>InPatient</c:v>
                </c:pt>
                <c:pt idx="2">
                  <c:v>OutPatient</c:v>
                </c:pt>
                <c:pt idx="3">
                  <c:v>OutPatients and Emergency</c:v>
                </c:pt>
                <c:pt idx="4">
                  <c:v>InPatients and Emergency</c:v>
                </c:pt>
                <c:pt idx="5">
                  <c:v>InPatients with OutPatient Services</c:v>
                </c:pt>
                <c:pt idx="6">
                  <c:v>InPatients, Emergency, OutPatients</c:v>
                </c:pt>
              </c:strCache>
            </c:strRef>
          </c:cat>
          <c:val>
            <c:numRef>
              <c:f>'1-6-17 (2)'!$C$18:$C$24</c:f>
              <c:numCache>
                <c:formatCode>General</c:formatCode>
                <c:ptCount val="7"/>
                <c:pt idx="0">
                  <c:v>17733</c:v>
                </c:pt>
                <c:pt idx="1">
                  <c:v>2737</c:v>
                </c:pt>
                <c:pt idx="2">
                  <c:v>67698</c:v>
                </c:pt>
                <c:pt idx="3">
                  <c:v>15843</c:v>
                </c:pt>
                <c:pt idx="4">
                  <c:v>1063</c:v>
                </c:pt>
                <c:pt idx="5">
                  <c:v>5749</c:v>
                </c:pt>
                <c:pt idx="6">
                  <c:v>4477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550-4385-B8CF-7F8DA1F86A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52431264"/>
        <c:axId val="1952460256"/>
      </c:barChart>
      <c:catAx>
        <c:axId val="195243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60256"/>
        <c:crosses val="autoZero"/>
        <c:auto val="1"/>
        <c:lblAlgn val="ctr"/>
        <c:lblOffset val="100"/>
        <c:noMultiLvlLbl val="0"/>
      </c:catAx>
      <c:valAx>
        <c:axId val="195246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3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2ECC8-3A21-F24A-9700-AC1C3C7ACCA5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7B1653-3D81-7849-8FAB-7D12755D692B}">
      <dgm:prSet phldrT="[Text]"/>
      <dgm:spPr/>
      <dgm:t>
        <a:bodyPr/>
        <a:lstStyle/>
        <a:p>
          <a:r>
            <a:rPr lang="en-US" dirty="0" smtClean="0"/>
            <a:t>INVISION</a:t>
          </a:r>
          <a:endParaRPr lang="en-US" dirty="0"/>
        </a:p>
      </dgm:t>
    </dgm:pt>
    <dgm:pt modelId="{E6B68BB8-83D5-EC41-BDCC-24B8DE46F34F}" type="parTrans" cxnId="{D69E3268-E6A6-A74F-9884-7852737CFA08}">
      <dgm:prSet/>
      <dgm:spPr/>
      <dgm:t>
        <a:bodyPr/>
        <a:lstStyle/>
        <a:p>
          <a:endParaRPr lang="en-US"/>
        </a:p>
      </dgm:t>
    </dgm:pt>
    <dgm:pt modelId="{588C4C7A-C6C7-DB4C-9971-043E4B5133EC}" type="sibTrans" cxnId="{D69E3268-E6A6-A74F-9884-7852737CFA08}">
      <dgm:prSet/>
      <dgm:spPr/>
      <dgm:t>
        <a:bodyPr/>
        <a:lstStyle/>
        <a:p>
          <a:endParaRPr lang="en-US"/>
        </a:p>
      </dgm:t>
    </dgm:pt>
    <dgm:pt modelId="{FAF9B36B-CFD1-DE41-B45F-F1AB553F5206}">
      <dgm:prSet phldrT="[Text]"/>
      <dgm:spPr/>
      <dgm:t>
        <a:bodyPr/>
        <a:lstStyle/>
        <a:p>
          <a:r>
            <a:rPr lang="en-US" dirty="0" smtClean="0"/>
            <a:t>EMERGENCY </a:t>
          </a:r>
          <a:endParaRPr lang="en-US" dirty="0"/>
        </a:p>
      </dgm:t>
    </dgm:pt>
    <dgm:pt modelId="{E955CEE9-E5A9-2E49-BCF2-CFC82A081012}" type="parTrans" cxnId="{CCB4A8FC-BDC2-554B-849C-D6F5FAF5654F}">
      <dgm:prSet/>
      <dgm:spPr/>
      <dgm:t>
        <a:bodyPr/>
        <a:lstStyle/>
        <a:p>
          <a:endParaRPr lang="en-US"/>
        </a:p>
      </dgm:t>
    </dgm:pt>
    <dgm:pt modelId="{18554D1C-E0B7-9046-BE74-B2B57443933A}" type="sibTrans" cxnId="{CCB4A8FC-BDC2-554B-849C-D6F5FAF5654F}">
      <dgm:prSet/>
      <dgm:spPr/>
      <dgm:t>
        <a:bodyPr/>
        <a:lstStyle/>
        <a:p>
          <a:endParaRPr lang="en-US"/>
        </a:p>
      </dgm:t>
    </dgm:pt>
    <dgm:pt modelId="{AE0F752F-5CB5-4641-8CD2-D180D79B00EC}">
      <dgm:prSet phldrT="[Text]"/>
      <dgm:spPr/>
      <dgm:t>
        <a:bodyPr/>
        <a:lstStyle/>
        <a:p>
          <a:r>
            <a:rPr lang="en-US" dirty="0" smtClean="0"/>
            <a:t>OUTPATIENT </a:t>
          </a:r>
          <a:endParaRPr lang="en-US" dirty="0"/>
        </a:p>
      </dgm:t>
    </dgm:pt>
    <dgm:pt modelId="{33A9F4A1-19E7-F047-8EB8-62EEE52C8A26}" type="parTrans" cxnId="{ADF95A42-EFD1-1E44-9680-A4E80A876550}">
      <dgm:prSet/>
      <dgm:spPr/>
      <dgm:t>
        <a:bodyPr/>
        <a:lstStyle/>
        <a:p>
          <a:endParaRPr lang="en-US"/>
        </a:p>
      </dgm:t>
    </dgm:pt>
    <dgm:pt modelId="{18AA02FA-2D9F-6048-A629-562924C21672}" type="sibTrans" cxnId="{ADF95A42-EFD1-1E44-9680-A4E80A876550}">
      <dgm:prSet/>
      <dgm:spPr/>
      <dgm:t>
        <a:bodyPr/>
        <a:lstStyle/>
        <a:p>
          <a:endParaRPr lang="en-US"/>
        </a:p>
      </dgm:t>
    </dgm:pt>
    <dgm:pt modelId="{979A665D-65A6-9B42-8CC1-9335061705AA}">
      <dgm:prSet phldrT="[Text]"/>
      <dgm:spPr/>
      <dgm:t>
        <a:bodyPr/>
        <a:lstStyle/>
        <a:p>
          <a:r>
            <a:rPr lang="en-US" dirty="0" smtClean="0"/>
            <a:t>INPATIENT</a:t>
          </a:r>
          <a:endParaRPr lang="en-US" dirty="0"/>
        </a:p>
      </dgm:t>
    </dgm:pt>
    <dgm:pt modelId="{43624EF2-4CC1-DC43-B632-E9835E10F3E0}" type="parTrans" cxnId="{537E387A-6173-644C-92E5-C5B2FA6556F7}">
      <dgm:prSet/>
      <dgm:spPr/>
      <dgm:t>
        <a:bodyPr/>
        <a:lstStyle/>
        <a:p>
          <a:endParaRPr lang="en-US"/>
        </a:p>
      </dgm:t>
    </dgm:pt>
    <dgm:pt modelId="{2FEAAA50-FBB0-E845-85D5-96DC8A36E153}" type="sibTrans" cxnId="{537E387A-6173-644C-92E5-C5B2FA6556F7}">
      <dgm:prSet/>
      <dgm:spPr/>
      <dgm:t>
        <a:bodyPr/>
        <a:lstStyle/>
        <a:p>
          <a:endParaRPr lang="en-US"/>
        </a:p>
      </dgm:t>
    </dgm:pt>
    <dgm:pt modelId="{01D9B02D-8C21-154A-9BFF-015019F42DCC}" type="pres">
      <dgm:prSet presAssocID="{E612ECC8-3A21-F24A-9700-AC1C3C7ACCA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F4B506A-AF4A-154D-B4C5-2DC0B2F2D8CB}" type="pres">
      <dgm:prSet presAssocID="{B87B1653-3D81-7849-8FAB-7D12755D692B}" presName="singleCycle" presStyleCnt="0"/>
      <dgm:spPr/>
    </dgm:pt>
    <dgm:pt modelId="{4359FB3B-7591-0F4D-AB62-6F0900AD7ADE}" type="pres">
      <dgm:prSet presAssocID="{B87B1653-3D81-7849-8FAB-7D12755D692B}" presName="singleCenter" presStyleLbl="node1" presStyleIdx="0" presStyleCnt="4" custScaleX="166038" custLinFactNeighborX="1689" custLinFactNeighborY="-8865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3B8C5EDA-5631-1846-930D-2F58C02F4CB3}" type="pres">
      <dgm:prSet presAssocID="{E955CEE9-E5A9-2E49-BCF2-CFC82A081012}" presName="Name56" presStyleLbl="parChTrans1D2" presStyleIdx="0" presStyleCnt="3"/>
      <dgm:spPr/>
      <dgm:t>
        <a:bodyPr/>
        <a:lstStyle/>
        <a:p>
          <a:endParaRPr lang="en-US"/>
        </a:p>
      </dgm:t>
    </dgm:pt>
    <dgm:pt modelId="{16BE3E83-B4F0-7547-9317-8E6ECED21F05}" type="pres">
      <dgm:prSet presAssocID="{FAF9B36B-CFD1-DE41-B45F-F1AB553F5206}" presName="text0" presStyleLbl="node1" presStyleIdx="1" presStyleCnt="4" custScaleX="352366" custScaleY="908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806D0-00CC-6142-BCCD-3A2637DBBAF5}" type="pres">
      <dgm:prSet presAssocID="{33A9F4A1-19E7-F047-8EB8-62EEE52C8A26}" presName="Name56" presStyleLbl="parChTrans1D2" presStyleIdx="1" presStyleCnt="3"/>
      <dgm:spPr/>
      <dgm:t>
        <a:bodyPr/>
        <a:lstStyle/>
        <a:p>
          <a:endParaRPr lang="en-US"/>
        </a:p>
      </dgm:t>
    </dgm:pt>
    <dgm:pt modelId="{4AEB9A2A-5334-A946-AAA8-A92028F853EB}" type="pres">
      <dgm:prSet presAssocID="{AE0F752F-5CB5-4641-8CD2-D180D79B00EC}" presName="text0" presStyleLbl="node1" presStyleIdx="2" presStyleCnt="4" custScaleX="266051" custScaleY="94410" custRadScaleRad="103666" custRadScaleInc="-27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F92BD-ED90-D846-82C3-23DD157338F4}" type="pres">
      <dgm:prSet presAssocID="{43624EF2-4CC1-DC43-B632-E9835E10F3E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C7BAA9E0-2889-F641-B9AA-496134D8B256}" type="pres">
      <dgm:prSet presAssocID="{979A665D-65A6-9B42-8CC1-9335061705AA}" presName="text0" presStyleLbl="node1" presStyleIdx="3" presStyleCnt="4" custScaleX="26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4E7BAE-61BC-F74F-9109-33F49A6AEF66}" type="presOf" srcId="{E955CEE9-E5A9-2E49-BCF2-CFC82A081012}" destId="{3B8C5EDA-5631-1846-930D-2F58C02F4CB3}" srcOrd="0" destOrd="0" presId="urn:microsoft.com/office/officeart/2008/layout/RadialCluster"/>
    <dgm:cxn modelId="{EE199D4E-616F-AD4F-98C6-7AE50721071A}" type="presOf" srcId="{E612ECC8-3A21-F24A-9700-AC1C3C7ACCA5}" destId="{01D9B02D-8C21-154A-9BFF-015019F42DCC}" srcOrd="0" destOrd="0" presId="urn:microsoft.com/office/officeart/2008/layout/RadialCluster"/>
    <dgm:cxn modelId="{537E387A-6173-644C-92E5-C5B2FA6556F7}" srcId="{B87B1653-3D81-7849-8FAB-7D12755D692B}" destId="{979A665D-65A6-9B42-8CC1-9335061705AA}" srcOrd="2" destOrd="0" parTransId="{43624EF2-4CC1-DC43-B632-E9835E10F3E0}" sibTransId="{2FEAAA50-FBB0-E845-85D5-96DC8A36E153}"/>
    <dgm:cxn modelId="{F27C4CAA-8B5F-1F45-B7A7-0876A060F898}" type="presOf" srcId="{AE0F752F-5CB5-4641-8CD2-D180D79B00EC}" destId="{4AEB9A2A-5334-A946-AAA8-A92028F853EB}" srcOrd="0" destOrd="0" presId="urn:microsoft.com/office/officeart/2008/layout/RadialCluster"/>
    <dgm:cxn modelId="{473BF678-51C2-414A-95AA-6C2166D99E08}" type="presOf" srcId="{43624EF2-4CC1-DC43-B632-E9835E10F3E0}" destId="{A42F92BD-ED90-D846-82C3-23DD157338F4}" srcOrd="0" destOrd="0" presId="urn:microsoft.com/office/officeart/2008/layout/RadialCluster"/>
    <dgm:cxn modelId="{8ECA49CE-4A40-8640-B3AE-7D496BD87DDA}" type="presOf" srcId="{FAF9B36B-CFD1-DE41-B45F-F1AB553F5206}" destId="{16BE3E83-B4F0-7547-9317-8E6ECED21F05}" srcOrd="0" destOrd="0" presId="urn:microsoft.com/office/officeart/2008/layout/RadialCluster"/>
    <dgm:cxn modelId="{CCB4A8FC-BDC2-554B-849C-D6F5FAF5654F}" srcId="{B87B1653-3D81-7849-8FAB-7D12755D692B}" destId="{FAF9B36B-CFD1-DE41-B45F-F1AB553F5206}" srcOrd="0" destOrd="0" parTransId="{E955CEE9-E5A9-2E49-BCF2-CFC82A081012}" sibTransId="{18554D1C-E0B7-9046-BE74-B2B57443933A}"/>
    <dgm:cxn modelId="{5491F798-D118-FD42-9EDC-018F72F2AF20}" type="presOf" srcId="{B87B1653-3D81-7849-8FAB-7D12755D692B}" destId="{4359FB3B-7591-0F4D-AB62-6F0900AD7ADE}" srcOrd="0" destOrd="0" presId="urn:microsoft.com/office/officeart/2008/layout/RadialCluster"/>
    <dgm:cxn modelId="{9287C7AC-DBBF-B145-B2B8-1386F97C8D3E}" type="presOf" srcId="{979A665D-65A6-9B42-8CC1-9335061705AA}" destId="{C7BAA9E0-2889-F641-B9AA-496134D8B256}" srcOrd="0" destOrd="0" presId="urn:microsoft.com/office/officeart/2008/layout/RadialCluster"/>
    <dgm:cxn modelId="{ADF95A42-EFD1-1E44-9680-A4E80A876550}" srcId="{B87B1653-3D81-7849-8FAB-7D12755D692B}" destId="{AE0F752F-5CB5-4641-8CD2-D180D79B00EC}" srcOrd="1" destOrd="0" parTransId="{33A9F4A1-19E7-F047-8EB8-62EEE52C8A26}" sibTransId="{18AA02FA-2D9F-6048-A629-562924C21672}"/>
    <dgm:cxn modelId="{5591A23C-0EBA-2042-A377-438DE37737E3}" type="presOf" srcId="{33A9F4A1-19E7-F047-8EB8-62EEE52C8A26}" destId="{84A806D0-00CC-6142-BCCD-3A2637DBBAF5}" srcOrd="0" destOrd="0" presId="urn:microsoft.com/office/officeart/2008/layout/RadialCluster"/>
    <dgm:cxn modelId="{D69E3268-E6A6-A74F-9884-7852737CFA08}" srcId="{E612ECC8-3A21-F24A-9700-AC1C3C7ACCA5}" destId="{B87B1653-3D81-7849-8FAB-7D12755D692B}" srcOrd="0" destOrd="0" parTransId="{E6B68BB8-83D5-EC41-BDCC-24B8DE46F34F}" sibTransId="{588C4C7A-C6C7-DB4C-9971-043E4B5133EC}"/>
    <dgm:cxn modelId="{DFA00BF8-F1F8-0746-8DE6-BD83EA3A5E0F}" type="presParOf" srcId="{01D9B02D-8C21-154A-9BFF-015019F42DCC}" destId="{9F4B506A-AF4A-154D-B4C5-2DC0B2F2D8CB}" srcOrd="0" destOrd="0" presId="urn:microsoft.com/office/officeart/2008/layout/RadialCluster"/>
    <dgm:cxn modelId="{BDAD6558-D9D0-E24D-A477-1E2337285A4C}" type="presParOf" srcId="{9F4B506A-AF4A-154D-B4C5-2DC0B2F2D8CB}" destId="{4359FB3B-7591-0F4D-AB62-6F0900AD7ADE}" srcOrd="0" destOrd="0" presId="urn:microsoft.com/office/officeart/2008/layout/RadialCluster"/>
    <dgm:cxn modelId="{EF98A5BF-0088-5245-AE34-843B088FBEF8}" type="presParOf" srcId="{9F4B506A-AF4A-154D-B4C5-2DC0B2F2D8CB}" destId="{3B8C5EDA-5631-1846-930D-2F58C02F4CB3}" srcOrd="1" destOrd="0" presId="urn:microsoft.com/office/officeart/2008/layout/RadialCluster"/>
    <dgm:cxn modelId="{62C17CF7-FAD3-8E4D-9342-A3AA57E26447}" type="presParOf" srcId="{9F4B506A-AF4A-154D-B4C5-2DC0B2F2D8CB}" destId="{16BE3E83-B4F0-7547-9317-8E6ECED21F05}" srcOrd="2" destOrd="0" presId="urn:microsoft.com/office/officeart/2008/layout/RadialCluster"/>
    <dgm:cxn modelId="{F1DD133C-3373-E44C-9E38-32457FB004AC}" type="presParOf" srcId="{9F4B506A-AF4A-154D-B4C5-2DC0B2F2D8CB}" destId="{84A806D0-00CC-6142-BCCD-3A2637DBBAF5}" srcOrd="3" destOrd="0" presId="urn:microsoft.com/office/officeart/2008/layout/RadialCluster"/>
    <dgm:cxn modelId="{4DA060B6-9240-B647-B5F4-380E3BBD1A9C}" type="presParOf" srcId="{9F4B506A-AF4A-154D-B4C5-2DC0B2F2D8CB}" destId="{4AEB9A2A-5334-A946-AAA8-A92028F853EB}" srcOrd="4" destOrd="0" presId="urn:microsoft.com/office/officeart/2008/layout/RadialCluster"/>
    <dgm:cxn modelId="{873AA69D-1FD3-1B4C-A92C-54DC13CC05B8}" type="presParOf" srcId="{9F4B506A-AF4A-154D-B4C5-2DC0B2F2D8CB}" destId="{A42F92BD-ED90-D846-82C3-23DD157338F4}" srcOrd="5" destOrd="0" presId="urn:microsoft.com/office/officeart/2008/layout/RadialCluster"/>
    <dgm:cxn modelId="{6EB23073-AFE5-A748-B4F2-A8BDB489031A}" type="presParOf" srcId="{9F4B506A-AF4A-154D-B4C5-2DC0B2F2D8CB}" destId="{C7BAA9E0-2889-F641-B9AA-496134D8B25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9FB3B-7591-0F4D-AB62-6F0900AD7ADE}">
      <dsp:nvSpPr>
        <dsp:cNvPr id="0" name=""/>
        <dsp:cNvSpPr/>
      </dsp:nvSpPr>
      <dsp:spPr>
        <a:xfrm>
          <a:off x="4134149" y="1804164"/>
          <a:ext cx="2371740" cy="1428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INVISION</a:t>
          </a:r>
          <a:endParaRPr lang="en-US" sz="3500" kern="1200" dirty="0"/>
        </a:p>
      </dsp:txBody>
      <dsp:txXfrm>
        <a:off x="4203879" y="1873894"/>
        <a:ext cx="2232280" cy="1288972"/>
      </dsp:txXfrm>
    </dsp:sp>
    <dsp:sp modelId="{3B8C5EDA-5631-1846-930D-2F58C02F4CB3}">
      <dsp:nvSpPr>
        <dsp:cNvPr id="0" name=""/>
        <dsp:cNvSpPr/>
      </dsp:nvSpPr>
      <dsp:spPr>
        <a:xfrm rot="16058926">
          <a:off x="4948609" y="1475836"/>
          <a:ext cx="6572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208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BE3E83-B4F0-7547-9317-8E6ECED21F05}">
      <dsp:nvSpPr>
        <dsp:cNvPr id="0" name=""/>
        <dsp:cNvSpPr/>
      </dsp:nvSpPr>
      <dsp:spPr>
        <a:xfrm>
          <a:off x="3559723" y="278048"/>
          <a:ext cx="3372318" cy="8694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EMERGENCY </a:t>
          </a:r>
          <a:endParaRPr lang="en-US" sz="3500" kern="1200" dirty="0"/>
        </a:p>
      </dsp:txBody>
      <dsp:txXfrm>
        <a:off x="3602167" y="320492"/>
        <a:ext cx="3287430" cy="784572"/>
      </dsp:txXfrm>
    </dsp:sp>
    <dsp:sp modelId="{84A806D0-00CC-6142-BCCD-3A2637DBBAF5}">
      <dsp:nvSpPr>
        <dsp:cNvPr id="0" name=""/>
        <dsp:cNvSpPr/>
      </dsp:nvSpPr>
      <dsp:spPr>
        <a:xfrm rot="2238789">
          <a:off x="6205870" y="3384377"/>
          <a:ext cx="5007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0786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B9A2A-5334-A946-AAA8-A92028F853EB}">
      <dsp:nvSpPr>
        <dsp:cNvPr id="0" name=""/>
        <dsp:cNvSpPr/>
      </dsp:nvSpPr>
      <dsp:spPr>
        <a:xfrm>
          <a:off x="5975046" y="3536158"/>
          <a:ext cx="2546240" cy="9035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OUTPATIENT </a:t>
          </a:r>
          <a:endParaRPr lang="en-US" sz="3500" kern="1200" dirty="0"/>
        </a:p>
      </dsp:txBody>
      <dsp:txXfrm>
        <a:off x="6019154" y="3580266"/>
        <a:ext cx="2458024" cy="815334"/>
      </dsp:txXfrm>
    </dsp:sp>
    <dsp:sp modelId="{A42F92BD-ED90-D846-82C3-23DD157338F4}">
      <dsp:nvSpPr>
        <dsp:cNvPr id="0" name=""/>
        <dsp:cNvSpPr/>
      </dsp:nvSpPr>
      <dsp:spPr>
        <a:xfrm rot="8581833">
          <a:off x="3931822" y="3379470"/>
          <a:ext cx="4884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448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AA9E0-2889-F641-B9AA-496134D8B256}">
      <dsp:nvSpPr>
        <dsp:cNvPr id="0" name=""/>
        <dsp:cNvSpPr/>
      </dsp:nvSpPr>
      <dsp:spPr>
        <a:xfrm>
          <a:off x="2095907" y="3526344"/>
          <a:ext cx="2498570" cy="9570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INPATIENT</a:t>
          </a:r>
          <a:endParaRPr lang="en-US" sz="3500" kern="1200" dirty="0"/>
        </a:p>
      </dsp:txBody>
      <dsp:txXfrm>
        <a:off x="2142626" y="3573063"/>
        <a:ext cx="2405132" cy="863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29CFA-8163-468D-A99A-7A486295F60A}" type="datetimeFigureOut">
              <a:rPr lang="en-US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5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9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5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2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9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6396-AF57-4D49-8426-AD71065B12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0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3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8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9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0D41-D17C-7147-9E24-8B5B828581C0}" type="datetimeFigureOut">
              <a:rPr lang="en-US" smtClean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CADB-E709-874B-B6BC-0A584093A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04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Showing Invision Patient Population Overlap </a:t>
            </a:r>
            <a:r>
              <a:rPr lang="mr-IN" b="1" dirty="0" smtClean="0"/>
              <a:t>–</a:t>
            </a:r>
            <a:r>
              <a:rPr lang="en-US" b="1" dirty="0" smtClean="0"/>
              <a:t> R model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0431"/>
            <a:ext cx="9144000" cy="1655762"/>
          </a:xfrm>
        </p:spPr>
        <p:txBody>
          <a:bodyPr/>
          <a:lstStyle/>
          <a:p>
            <a:pPr marR="0" lvl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-</a:t>
            </a:r>
            <a:r>
              <a:rPr lang="en-US" dirty="0" smtClean="0"/>
              <a:t>Neha Seth  </a:t>
            </a:r>
          </a:p>
          <a:p>
            <a:pPr marR="0" lvl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05/25/2017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" y="164305"/>
            <a:ext cx="3249416" cy="31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304251"/>
              </p:ext>
            </p:extLst>
          </p:nvPr>
        </p:nvGraphicFramePr>
        <p:xfrm>
          <a:off x="838200" y="1825625"/>
          <a:ext cx="10515600" cy="4761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99067" y="118533"/>
            <a:ext cx="982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b="1" dirty="0" smtClean="0"/>
              <a:t>What : Patient Count Analysis done for FY 15-16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b="1" dirty="0" smtClean="0"/>
              <a:t>Why :  To see VISUALLY which group has highest patient encounter data and their overlaps</a:t>
            </a:r>
            <a:endParaRPr lang="en-US" sz="3200" dirty="0"/>
          </a:p>
        </p:txBody>
      </p:sp>
      <p:sp>
        <p:nvSpPr>
          <p:cNvPr id="10" name="Oval 9"/>
          <p:cNvSpPr/>
          <p:nvPr/>
        </p:nvSpPr>
        <p:spPr>
          <a:xfrm>
            <a:off x="626534" y="2573867"/>
            <a:ext cx="1981200" cy="1632479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/>
              <a:t>FY 15-16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310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2" y="0"/>
            <a:ext cx="7691327" cy="65870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419225"/>
            <a:ext cx="4910666" cy="47106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Db </a:t>
            </a:r>
            <a:r>
              <a:rPr lang="mr-IN" dirty="0" smtClean="0"/>
              <a:t>–</a:t>
            </a:r>
            <a:r>
              <a:rPr lang="en-US" dirty="0" smtClean="0"/>
              <a:t> InReports-db01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[Invision].[sfhn].[tblEncounter]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Full Query </a:t>
            </a:r>
            <a:r>
              <a:rPr lang="mr-IN" dirty="0" smtClean="0"/>
              <a:t>–</a:t>
            </a:r>
            <a:r>
              <a:rPr lang="en-US" dirty="0" smtClean="0"/>
              <a:t> SharePoint Wiki Site - Intern Page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Backend </a:t>
            </a:r>
            <a:r>
              <a:rPr lang="mr-IN" dirty="0" smtClean="0"/>
              <a:t>–</a:t>
            </a:r>
            <a:r>
              <a:rPr lang="en-US" dirty="0" smtClean="0"/>
              <a:t> SQL query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266" y="348192"/>
            <a:ext cx="10515600" cy="1325563"/>
          </a:xfrm>
        </p:spPr>
        <p:txBody>
          <a:bodyPr/>
          <a:lstStyle/>
          <a:p>
            <a:r>
              <a:rPr lang="en-US" b="1" dirty="0" smtClean="0"/>
              <a:t>Tables/Query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0533" y="1419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		    SQL to Excel visualization</a:t>
            </a:r>
            <a:endParaRPr lang="en-US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6937"/>
              </p:ext>
            </p:extLst>
          </p:nvPr>
        </p:nvGraphicFramePr>
        <p:xfrm>
          <a:off x="5723468" y="1690682"/>
          <a:ext cx="6333066" cy="4591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197237"/>
              </p:ext>
            </p:extLst>
          </p:nvPr>
        </p:nvGraphicFramePr>
        <p:xfrm>
          <a:off x="0" y="1721897"/>
          <a:ext cx="5452534" cy="3524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0821"/>
                <a:gridCol w="1227488"/>
                <a:gridCol w="1334225"/>
              </a:tblGrid>
              <a:tr h="414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Visit Type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N_Pts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Percent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Emergency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</a:rPr>
                        <a:t>17733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15.4%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InPatient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</a:rPr>
                        <a:t>2737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2.4%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OutPatient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</a:rPr>
                        <a:t>67698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58.7%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OutPatients and Emergency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</a:rPr>
                        <a:t>15843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13.7%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InPatients and Emergency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</a:rPr>
                        <a:t>1063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0.9%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InPatients with OutPatient Services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u="none" strike="noStrike" dirty="0">
                          <a:effectLst/>
                        </a:rPr>
                        <a:t>5749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5.0%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InPatients, Emergency, OutPatients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b="0" u="none" strike="noStrike" dirty="0">
                          <a:effectLst/>
                        </a:rPr>
                        <a:t>4477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3.9%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8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>
                          <a:effectLst/>
                        </a:rPr>
                        <a:t>115300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u="none" strike="noStrike" dirty="0">
                          <a:effectLst/>
                        </a:rPr>
                        <a:t>100.0%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2" y="466725"/>
            <a:ext cx="3845378" cy="159861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Tableau to R to </a:t>
            </a:r>
            <a:r>
              <a:rPr lang="mr-IN" b="1" dirty="0" smtClean="0"/>
              <a:t>–</a:t>
            </a:r>
            <a:r>
              <a:rPr lang="en-US" b="1" dirty="0" smtClean="0"/>
              <a:t> Venn Diagram to show overlap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-33867"/>
            <a:ext cx="7789332" cy="6936286"/>
          </a:xfrm>
        </p:spPr>
      </p:pic>
      <p:sp>
        <p:nvSpPr>
          <p:cNvPr id="7" name="TextBox 6"/>
          <p:cNvSpPr txBox="1"/>
          <p:nvPr/>
        </p:nvSpPr>
        <p:spPr>
          <a:xfrm>
            <a:off x="4622801" y="97393"/>
            <a:ext cx="682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Venn Diagram showing</a:t>
            </a:r>
            <a:r>
              <a:rPr lang="en-US" sz="2000" b="1" baseline="0" dirty="0" smtClean="0"/>
              <a:t> Invision Patient Data Count</a:t>
            </a:r>
            <a:r>
              <a:rPr lang="en-US" sz="2000" b="1" dirty="0" smtClean="0"/>
              <a:t> FY 15-16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656669" y="5509713"/>
            <a:ext cx="237066" cy="203200"/>
          </a:xfrm>
          <a:prstGeom prst="rect">
            <a:avLst/>
          </a:prstGeom>
          <a:gradFill flip="none" rotWithShape="1">
            <a:gsLst>
              <a:gs pos="0">
                <a:srgbClr val="FF40FF">
                  <a:tint val="66000"/>
                  <a:satMod val="160000"/>
                </a:srgbClr>
              </a:gs>
              <a:gs pos="50000">
                <a:srgbClr val="FF40FF">
                  <a:tint val="44500"/>
                  <a:satMod val="160000"/>
                </a:srgbClr>
              </a:gs>
              <a:gs pos="100000">
                <a:srgbClr val="FF40FF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669" y="5808133"/>
            <a:ext cx="237066" cy="2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56669" y="6155266"/>
            <a:ext cx="237066" cy="203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61469" y="5448068"/>
            <a:ext cx="1692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Outpatient</a:t>
            </a:r>
          </a:p>
          <a:p>
            <a:r>
              <a:rPr lang="en-US" dirty="0" smtClean="0"/>
              <a:t>Only ED</a:t>
            </a:r>
          </a:p>
          <a:p>
            <a:r>
              <a:rPr lang="en-US" dirty="0" smtClean="0"/>
              <a:t>Only Inpatient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720" y="2992075"/>
            <a:ext cx="4447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All code and files are in SharePoint Wiki </a:t>
            </a:r>
          </a:p>
          <a:p>
            <a:r>
              <a:rPr lang="en-US" sz="2000" b="1" i="1" dirty="0" smtClean="0"/>
              <a:t>Intern Page. 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402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167"/>
          </a:xfrm>
        </p:spPr>
      </p:pic>
    </p:spTree>
    <p:extLst>
      <p:ext uri="{BB962C8B-B14F-4D97-AF65-F5344CB8AC3E}">
        <p14:creationId xmlns:p14="http://schemas.microsoft.com/office/powerpoint/2010/main" val="1364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e4d8413-67d9-46ab-9abf-3a964b3913ce" xsi:nil="true"/>
    <_dlc_DocId xmlns="1057807b-0ee1-4b96-99f1-c0d8d070d4a6">YZTKFVVCUWMX-1630644150-43</_dlc_DocId>
    <_dlc_DocIdUrl xmlns="1057807b-0ee1-4b96-99f1-c0d8d070d4a6">
      <Url>http://in-dphsp01/shared/IS/Wiki/MADI/_layouts/15/DocIdRedir.aspx?ID=YZTKFVVCUWMX-1630644150-43</Url>
      <Description>YZTKFVVCUWMX-1630644150-43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6750A563F2644B92688FF7E3078889" ma:contentTypeVersion="1" ma:contentTypeDescription="Create a new document." ma:contentTypeScope="" ma:versionID="d7e7d454d6da72eb90f79df306c856ac">
  <xsd:schema xmlns:xsd="http://www.w3.org/2001/XMLSchema" xmlns:xs="http://www.w3.org/2001/XMLSchema" xmlns:p="http://schemas.microsoft.com/office/2006/metadata/properties" xmlns:ns2="1057807b-0ee1-4b96-99f1-c0d8d070d4a6" xmlns:ns3="fe4d8413-67d9-46ab-9abf-3a964b3913ce" targetNamespace="http://schemas.microsoft.com/office/2006/metadata/properties" ma:root="true" ma:fieldsID="a48b4b01347d9e2bf645060b4dd2f450" ns2:_="" ns3:_="">
    <xsd:import namespace="1057807b-0ee1-4b96-99f1-c0d8d070d4a6"/>
    <xsd:import namespace="fe4d8413-67d9-46ab-9abf-3a964b3913c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7807b-0ee1-4b96-99f1-c0d8d070d4a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d8413-67d9-46ab-9abf-3a964b3913ce" elementFormDefault="qualified">
    <xsd:import namespace="http://schemas.microsoft.com/office/2006/documentManagement/types"/>
    <xsd:import namespace="http://schemas.microsoft.com/office/infopath/2007/PartnerControls"/>
    <xsd:element name="Description0" ma:index="11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CDF498-EC53-4FE6-A2C0-87FB3B1AF534}">
  <ds:schemaRefs>
    <ds:schemaRef ds:uri="http://schemas.microsoft.com/office/2006/metadata/properties"/>
    <ds:schemaRef ds:uri="http://schemas.microsoft.com/office/infopath/2007/PartnerControls"/>
    <ds:schemaRef ds:uri="fe4d8413-67d9-46ab-9abf-3a964b3913ce"/>
    <ds:schemaRef ds:uri="1057807b-0ee1-4b96-99f1-c0d8d070d4a6"/>
  </ds:schemaRefs>
</ds:datastoreItem>
</file>

<file path=customXml/itemProps2.xml><?xml version="1.0" encoding="utf-8"?>
<ds:datastoreItem xmlns:ds="http://schemas.openxmlformats.org/officeDocument/2006/customXml" ds:itemID="{060C3F4B-8078-48CF-84B8-80BE64B22B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8113DC-0EF8-4D46-BEBA-C2366629ADE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21E8F20-5276-4ACC-9880-80312522CB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57807b-0ee1-4b96-99f1-c0d8d070d4a6"/>
    <ds:schemaRef ds:uri="fe4d8413-67d9-46ab-9abf-3a964b3913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153</Words>
  <Application>Microsoft Office PowerPoint</Application>
  <PresentationFormat>Widescreen</PresentationFormat>
  <Paragraphs>52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Showing Invision Patient Population Overlap – R model </vt:lpstr>
      <vt:lpstr>PowerPoint Presentation</vt:lpstr>
      <vt:lpstr>Tables/Query </vt:lpstr>
      <vt:lpstr>      SQL to Excel visualization</vt:lpstr>
      <vt:lpstr>Tableau to R to – Venn Diagram to show overlap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Showing Invision Patient Population Overlap – R model </dc:title>
  <dc:creator>Microsoft Office User</dc:creator>
  <cp:lastModifiedBy>Microsoft Office User</cp:lastModifiedBy>
  <cp:revision>17</cp:revision>
  <dcterms:created xsi:type="dcterms:W3CDTF">2017-05-25T05:08:33Z</dcterms:created>
  <dcterms:modified xsi:type="dcterms:W3CDTF">2017-05-25T17:03:13Z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0x010100606750A563F2644B92688FF7E3078889</vt:lpwstr>
  </property>
  <property fmtid="{D5CDD505-2E9C-101B-9397-08002B2CF9AE}" pid="3" name="_dlc_DocIdItemGuid">
    <vt:lpwstr>81c0f6ac-bd2a-4734-b58e-3ba8f46d35a0</vt:lpwstr>
  </property>
</Properties>
</file>